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3"/>
    <p:sldId id="1091" r:id="rId4"/>
    <p:sldId id="1096" r:id="rId5"/>
    <p:sldId id="1121" r:id="rId6"/>
    <p:sldId id="1097" r:id="rId7"/>
    <p:sldId id="1122" r:id="rId8"/>
    <p:sldId id="1098" r:id="rId9"/>
    <p:sldId id="1123" r:id="rId10"/>
    <p:sldId id="1124" r:id="rId11"/>
    <p:sldId id="1117" r:id="rId12"/>
    <p:sldId id="1111" r:id="rId13"/>
    <p:sldId id="1112" r:id="rId14"/>
    <p:sldId id="1113" r:id="rId15"/>
    <p:sldId id="1114" r:id="rId16"/>
    <p:sldId id="1125" r:id="rId17"/>
    <p:sldId id="1126" r:id="rId18"/>
    <p:sldId id="1127" r:id="rId19"/>
    <p:sldId id="1128" r:id="rId20"/>
    <p:sldId id="1129" r:id="rId21"/>
    <p:sldId id="1130" r:id="rId22"/>
    <p:sldId id="1131" r:id="rId23"/>
    <p:sldId id="1139" r:id="rId24"/>
    <p:sldId id="1141" r:id="rId25"/>
    <p:sldId id="1142" r:id="rId26"/>
    <p:sldId id="1132" r:id="rId27"/>
    <p:sldId id="1133" r:id="rId28"/>
    <p:sldId id="1134" r:id="rId29"/>
    <p:sldId id="1135" r:id="rId30"/>
    <p:sldId id="1137" r:id="rId31"/>
    <p:sldId id="1143" r:id="rId32"/>
    <p:sldId id="1138" r:id="rId33"/>
    <p:sldId id="1144" r:id="rId34"/>
    <p:sldId id="1115" r:id="rId35"/>
    <p:sldId id="1116" r:id="rId36"/>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6379" autoAdjust="0"/>
  </p:normalViewPr>
  <p:slideViewPr>
    <p:cSldViewPr showGuides="1">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tableStyles" Target="tableStyles.xml"/><Relationship Id="rId4" Type="http://schemas.openxmlformats.org/officeDocument/2006/relationships/slide" Target="slides/slide2.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notesMaster" Target="notesMasters/notesMaster1.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a:t>
            </a:r>
            <a:r>
              <a:rPr lang="en-US" altLang="zh-CN" sz="2000" baseline="0" dirty="0" smtClean="0">
                <a:solidFill>
                  <a:prstClr val="black"/>
                </a:solidFill>
                <a:latin typeface="楷体" panose="02010609060101010101" pitchFamily="49" charset="-122"/>
                <a:ea typeface="楷体" panose="02010609060101010101" pitchFamily="49" charset="-122"/>
              </a:rPr>
              <a:t> </a:t>
            </a:r>
            <a:r>
              <a:rPr lang="zh-CN" altLang="en-US" sz="2000" baseline="0" dirty="0" smtClean="0">
                <a:solidFill>
                  <a:prstClr val="black"/>
                </a:solidFill>
                <a:latin typeface="楷体" panose="02010609060101010101" pitchFamily="49" charset="-122"/>
                <a:ea typeface="楷体" panose="02010609060101010101" pitchFamily="49" charset="-122"/>
              </a:rPr>
              <a:t>第二册</a:t>
            </a:r>
            <a:r>
              <a:rPr lang="en-US" altLang="zh-CN" sz="2000" dirty="0" smtClean="0">
                <a:solidFill>
                  <a:prstClr val="black"/>
                </a:solidFill>
                <a:latin typeface="楷体" panose="02010609060101010101" pitchFamily="49" charset="-122"/>
                <a:ea typeface="楷体" panose="02010609060101010101" pitchFamily="49" charset="-122"/>
              </a:rPr>
              <a:t> 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17.png"/><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3.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9.png"/><Relationship Id="rId3"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image" Target="../media/image28.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33.png"/><Relationship Id="rId3" Type="http://schemas.openxmlformats.org/officeDocument/2006/relationships/image" Target="../media/image29.png"/><Relationship Id="rId2" Type="http://schemas.openxmlformats.org/officeDocument/2006/relationships/image" Target="../media/image32.png"/><Relationship Id="rId1" Type="http://schemas.openxmlformats.org/officeDocument/2006/relationships/image" Target="../media/image31.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36.png"/><Relationship Id="rId1"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3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2.png"/><Relationship Id="rId1"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a:solidFill>
                  <a:srgbClr val="549E39"/>
                </a:solidFill>
                <a:ea typeface="微软雅黑" panose="020B0503020204020204" pitchFamily="34" charset="-122"/>
                <a:cs typeface="微软雅黑" panose="020B0503020204020204" pitchFamily="34" charset="-122"/>
              </a:rPr>
              <a:t>6</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化学反应与能量变化</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第三单元　化学能与电能的转化</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350790" y="692696"/>
            <a:ext cx="6850505" cy="637559"/>
          </a:xfrm>
          <a:prstGeom prst="rect">
            <a:avLst/>
          </a:prstGeom>
        </p:spPr>
      </p:pic>
      <p:pic>
        <p:nvPicPr>
          <p:cNvPr id="4" name="要点.eps" descr="id:2147488297;FounderCES"/>
          <p:cNvPicPr/>
          <p:nvPr/>
        </p:nvPicPr>
        <p:blipFill>
          <a:blip r:embed="rId2"/>
          <a:stretch>
            <a:fillRect/>
          </a:stretch>
        </p:blipFill>
        <p:spPr>
          <a:xfrm>
            <a:off x="504460" y="1438654"/>
            <a:ext cx="895350" cy="381000"/>
          </a:xfrm>
          <a:prstGeom prst="rect">
            <a:avLst/>
          </a:prstGeom>
        </p:spPr>
      </p:pic>
      <p:sp>
        <p:nvSpPr>
          <p:cNvPr id="5" name="内容占位符 4"/>
          <p:cNvSpPr>
            <a:spLocks noGrp="1"/>
          </p:cNvSpPr>
          <p:nvPr>
            <p:ph idx="1"/>
          </p:nvPr>
        </p:nvSpPr>
        <p:spPr>
          <a:xfrm>
            <a:off x="360854" y="1340768"/>
            <a:ext cx="11485848" cy="4524315"/>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原电池</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正、负极的判断方法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）根据电极材料判断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一般情况下，活动性相对较强的金属是负极，活动性相对较弱的金属或导电非金属是正极。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）根据电子流向或电流方向判断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电子流出的电极是负极，电子流入的电极是正极。电流的方向与电子的流向相反。</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）根据电解质（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或电解质溶液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）里离子的移动方向判断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电解质（</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或电解质溶液</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）里阴离子流向的电极是负极，阳离子流向的电极是正极</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）根据两极的反应性质判断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发生失电子氧化反应的是负极，发生得电子还原反应的是正极。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）根据两极的现象判断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一般情况下，溶解的电极是负极，有气体生成或质量增加的电极是正极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24答案.eps" descr="id:2147488333;FounderCES"/>
          <p:cNvPicPr/>
          <p:nvPr/>
        </p:nvPicPr>
        <p:blipFill>
          <a:blip r:embed="rId1"/>
          <a:stretch>
            <a:fillRect/>
          </a:stretch>
        </p:blipFill>
        <p:spPr>
          <a:xfrm>
            <a:off x="425570" y="6030253"/>
            <a:ext cx="840740" cy="29972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92696"/>
                <a:ext cx="11485848" cy="5200719"/>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江苏镇江丹阳高一期末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）利用电化学原理消除污染，同时获得电能。一种处理垃圾渗透液的装置工作原理如图所示。下列说法正确的是（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发生氧化反应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盐桥内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极的电极反应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当电路中通过</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电池共释放</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 g</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692696"/>
                <a:ext cx="11485848" cy="5200719"/>
              </a:xfrm>
              <a:blipFill rotWithShape="1">
                <a:blip r:embed="rId2"/>
                <a:stretch>
                  <a:fillRect l="-2" t="-10" r="1" b="-1087"/>
                </a:stretch>
              </a:blipFill>
            </p:spPr>
            <p:txBody>
              <a:bodyPr/>
              <a:lstStyle/>
              <a:p>
                <a:r>
                  <a:rPr lang="zh-CN" altLang="en-US">
                    <a:noFill/>
                  </a:rPr>
                  <a:t> </a:t>
                </a:r>
              </a:p>
            </p:txBody>
          </p:sp>
        </mc:Fallback>
      </mc:AlternateContent>
      <p:pic>
        <p:nvPicPr>
          <p:cNvPr id="5" name="24典例.eps" descr="id:2147488615;FounderCES"/>
          <p:cNvPicPr/>
          <p:nvPr/>
        </p:nvPicPr>
        <p:blipFill>
          <a:blip r:embed="rId3"/>
          <a:stretch>
            <a:fillRect/>
          </a:stretch>
        </p:blipFill>
        <p:spPr>
          <a:xfrm>
            <a:off x="406574" y="836712"/>
            <a:ext cx="895985" cy="387350"/>
          </a:xfrm>
          <a:prstGeom prst="rect">
            <a:avLst/>
          </a:prstGeom>
        </p:spPr>
      </p:pic>
      <p:pic>
        <p:nvPicPr>
          <p:cNvPr id="9" name="25gh2s347.jpg" descr="id:2147488622;FounderCES"/>
          <p:cNvPicPr/>
          <p:nvPr/>
        </p:nvPicPr>
        <p:blipFill>
          <a:blip r:embed="rId4"/>
          <a:stretch>
            <a:fillRect/>
          </a:stretch>
        </p:blipFill>
        <p:spPr>
          <a:xfrm>
            <a:off x="5303118" y="1916832"/>
            <a:ext cx="5267325" cy="2538095"/>
          </a:xfrm>
          <a:prstGeom prst="rect">
            <a:avLst/>
          </a:prstGeom>
        </p:spPr>
      </p:pic>
      <p:sp>
        <p:nvSpPr>
          <p:cNvPr id="4" name="矩形 3"/>
          <p:cNvSpPr/>
          <p:nvPr/>
        </p:nvSpPr>
        <p:spPr>
          <a:xfrm>
            <a:off x="1406060" y="5957906"/>
            <a:ext cx="407484" cy="461665"/>
          </a:xfrm>
          <a:prstGeom prst="rect">
            <a:avLst/>
          </a:prstGeom>
        </p:spPr>
        <p:txBody>
          <a:bodyPr wrap="none">
            <a:spAutoFit/>
          </a:bodyPr>
          <a:lstStyle/>
          <a:p>
            <a:r>
              <a:rPr lang="en-US" altLang="zh-CN" sz="2400">
                <a:solidFill>
                  <a:srgbClr val="000000"/>
                </a:solidFill>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88326;FounderCES"/>
          <p:cNvPicPr/>
          <p:nvPr/>
        </p:nvPicPr>
        <p:blipFill>
          <a:blip r:embed="rId1"/>
          <a:stretch>
            <a:fillRect/>
          </a:stretch>
        </p:blipFill>
        <p:spPr>
          <a:xfrm>
            <a:off x="429930" y="982060"/>
            <a:ext cx="840740" cy="29972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4704"/>
                <a:ext cx="11485848" cy="4116255"/>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装置为原电池装置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电极附近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元素化合价升高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mn-ea"/>
                    <a:cs typeface="Times New Roman" panose="02020603050405020304" pitchFamily="18" charset="0"/>
                  </a:rPr>
                  <a:t> ↑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发生氧化反应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盐桥内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移向正极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当电路中通过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负极产生</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正极产生</a:t>
                </a:r>
                <a:r>
                  <a:rPr lang="en-US" altLang="zh-CN" b="1">
                    <a:solidFill>
                      <a:srgbClr val="000000"/>
                    </a:solidFill>
                    <a:ea typeface="宋体" panose="02010600030101010101" pitchFamily="2" charset="-122"/>
                    <a:cs typeface="Times New Roman" panose="02020603050405020304" pitchFamily="18" charset="0"/>
                  </a:rPr>
                  <a:t>0.5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电池共释放</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𝟐𝟖</m:t>
                        </m:r>
                      </m:e>
                    </m: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ea typeface="宋体" panose="02010600030101010101" pitchFamily="2" charset="-122"/>
                    <a:cs typeface="Times New Roman" panose="02020603050405020304" pitchFamily="18" charset="0"/>
                  </a:rPr>
                  <a:t>7.3 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64704"/>
                <a:ext cx="11485848" cy="4116255"/>
              </a:xfrm>
              <a:blipFill rotWithShape="1">
                <a:blip r:embed="rId2"/>
                <a:stretch>
                  <a:fillRect l="-2" t="-4" r="1" b="-1843"/>
                </a:stretch>
              </a:blipFill>
            </p:spPr>
            <p:txBody>
              <a:bodyPr/>
              <a:lstStyle/>
              <a:p>
                <a:r>
                  <a:rPr lang="zh-CN" altLang="en-US">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200329"/>
          </a:xfrm>
          <a:solidFill>
            <a:srgbClr val="E3F2E7"/>
          </a:solidFill>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原电池正、负极时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不能只根据金属活动性的相对强弱判定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有时还与电解质溶液的性质有关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如例题中的选项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要根据具体情况来判断正、负极</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88340;FounderCES"/>
          <p:cNvPicPr/>
          <p:nvPr/>
        </p:nvPicPr>
        <p:blipFill>
          <a:blip r:embed="rId1"/>
          <a:stretch>
            <a:fillRect/>
          </a:stretch>
        </p:blipFill>
        <p:spPr>
          <a:xfrm>
            <a:off x="406574" y="886405"/>
            <a:ext cx="1667510" cy="36576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646331"/>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控制变量</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方法的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142878" y="692696"/>
            <a:ext cx="5581905" cy="635417"/>
          </a:xfrm>
          <a:prstGeom prst="rect">
            <a:avLst/>
          </a:prstGeom>
        </p:spPr>
      </p:pic>
      <p:pic>
        <p:nvPicPr>
          <p:cNvPr id="8" name="情境1.eps" descr="id:2147488657;FounderCES"/>
          <p:cNvPicPr/>
          <p:nvPr/>
        </p:nvPicPr>
        <p:blipFill>
          <a:blip r:embed="rId2"/>
          <a:stretch>
            <a:fillRect/>
          </a:stretch>
        </p:blipFill>
        <p:spPr>
          <a:xfrm>
            <a:off x="360854" y="1613956"/>
            <a:ext cx="1104900" cy="387985"/>
          </a:xfrm>
          <a:prstGeom prst="rect">
            <a:avLst/>
          </a:prstGeom>
        </p:spPr>
      </p:pic>
      <p:pic>
        <p:nvPicPr>
          <p:cNvPr id="9" name="bt17.jpg" descr="id:2147488664;FounderCES"/>
          <p:cNvPicPr/>
          <p:nvPr/>
        </p:nvPicPr>
        <p:blipFill>
          <a:blip r:embed="rId3"/>
          <a:stretch>
            <a:fillRect/>
          </a:stretch>
        </p:blipFill>
        <p:spPr>
          <a:xfrm>
            <a:off x="3142878" y="2113273"/>
            <a:ext cx="5067300" cy="427482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809341"/>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草酸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与高锰酸钾在酸性条件下能够发生如下反应：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未配平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4mL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.0</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mL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.01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溶液研究不同条件对化学反应速率的影响。改变的条件如下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809341"/>
              </a:xfrm>
              <a:blipFill rotWithShape="1">
                <a:blip r:embed="rId1"/>
                <a:stretch>
                  <a:fillRect l="-2" t="-1719" r="1" b="-15956"/>
                </a:stretch>
              </a:blipFill>
            </p:spPr>
            <p:txBody>
              <a:bodyPr/>
              <a:lstStyle/>
              <a:p>
                <a:r>
                  <a:rPr lang="zh-CN" altLang="en-US">
                    <a:noFill/>
                  </a:rPr>
                  <a:t> </a:t>
                </a:r>
              </a:p>
            </p:txBody>
          </p:sp>
        </mc:Fallback>
      </mc:AlternateContent>
      <p:pic>
        <p:nvPicPr>
          <p:cNvPr id="4" name="24典例1.eps" descr="id:2147488671;FounderCES"/>
          <p:cNvPicPr/>
          <p:nvPr/>
        </p:nvPicPr>
        <p:blipFill>
          <a:blip r:embed="rId2"/>
          <a:stretch>
            <a:fillRect/>
          </a:stretch>
        </p:blipFill>
        <p:spPr>
          <a:xfrm>
            <a:off x="478582" y="908720"/>
            <a:ext cx="1300480" cy="419100"/>
          </a:xfrm>
          <a:prstGeom prst="rect">
            <a:avLst/>
          </a:prstGeom>
        </p:spPr>
      </p:pic>
      <p:graphicFrame>
        <p:nvGraphicFramePr>
          <p:cNvPr id="6" name="表格 5"/>
          <p:cNvGraphicFramePr>
            <a:graphicFrameLocks noGrp="1"/>
          </p:cNvGraphicFramePr>
          <p:nvPr/>
        </p:nvGraphicFramePr>
        <p:xfrm>
          <a:off x="341386" y="2631698"/>
          <a:ext cx="11505316" cy="3112227"/>
        </p:xfrm>
        <a:graphic>
          <a:graphicData uri="http://schemas.openxmlformats.org/drawingml/2006/table">
            <a:tbl>
              <a:tblPr firstRow="1" firstCol="1" bandRow="1"/>
              <a:tblGrid>
                <a:gridCol w="1660472"/>
                <a:gridCol w="3837257"/>
                <a:gridCol w="1338836"/>
                <a:gridCol w="4668751"/>
              </a:tblGrid>
              <a:tr h="437262">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组别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硫酸体积</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mn-ea"/>
                          <a:ea typeface="+mn-ea"/>
                          <a:cs typeface="Times New Roman" panose="02020603050405020304" pitchFamily="18" charset="0"/>
                        </a:rPr>
                        <a:t>℃</a:t>
                      </a:r>
                      <a:endParaRPr lang="zh-CN" sz="240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09487">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37890">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MnSO</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09487">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8417">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1mL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蒸馏水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）该反应中氧化剂和还原剂的物质的量之比为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88693;FounderCES"/>
          <p:cNvPicPr/>
          <p:nvPr/>
        </p:nvPicPr>
        <p:blipFill>
          <a:blip r:embed="rId1"/>
          <a:stretch>
            <a:fillRect/>
          </a:stretch>
        </p:blipFill>
        <p:spPr>
          <a:xfrm>
            <a:off x="478582" y="1484784"/>
            <a:ext cx="840740" cy="299720"/>
          </a:xfrm>
          <a:prstGeom prst="rect">
            <a:avLst/>
          </a:prstGeom>
        </p:spPr>
      </p:pic>
      <p:sp>
        <p:nvSpPr>
          <p:cNvPr id="4" name="矩形 3"/>
          <p:cNvSpPr/>
          <p:nvPr/>
        </p:nvSpPr>
        <p:spPr>
          <a:xfrm>
            <a:off x="1486694" y="1403811"/>
            <a:ext cx="1111202" cy="461665"/>
          </a:xfrm>
          <a:prstGeom prst="rect">
            <a:avLst/>
          </a:prstGeom>
        </p:spPr>
        <p:txBody>
          <a:bodyPr wrap="none">
            <a:spAutoFit/>
          </a:bodyPr>
          <a:lstStyle/>
          <a:p>
            <a:r>
              <a:rPr lang="en-US" altLang="zh-CN" sz="2400">
                <a:solidFill>
                  <a:srgbClr val="000000"/>
                </a:solidFill>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rPr>
              <a:t>5</a:t>
            </a:r>
            <a:r>
              <a:rPr lang="zh-CN" altLang="zh-CN" sz="2400">
                <a:solidFill>
                  <a:srgbClr val="000000"/>
                </a:solidFill>
                <a:cs typeface="Times New Roman" panose="02020603050405020304" pitchFamily="18" charset="0"/>
              </a:rPr>
              <a:t>　</a:t>
            </a:r>
            <a:endParaRPr lang="zh-CN" altLang="en-US"/>
          </a:p>
        </p:txBody>
      </p:sp>
      <p:pic>
        <p:nvPicPr>
          <p:cNvPr id="6" name="24解析.eps" descr="id:2147488686;FounderCES"/>
          <p:cNvPicPr/>
          <p:nvPr/>
        </p:nvPicPr>
        <p:blipFill>
          <a:blip r:embed="rId2"/>
          <a:stretch>
            <a:fillRect/>
          </a:stretch>
        </p:blipFill>
        <p:spPr>
          <a:xfrm>
            <a:off x="452030" y="2132856"/>
            <a:ext cx="840740" cy="299720"/>
          </a:xfrm>
          <a:prstGeom prst="rect">
            <a:avLst/>
          </a:prstGeom>
        </p:spPr>
      </p:pic>
      <mc:AlternateContent xmlns:mc="http://schemas.openxmlformats.org/markup-compatibility/2006">
        <mc:Choice xmlns:a14="http://schemas.microsoft.com/office/drawing/2010/main" Requires="a14">
          <p:sp>
            <p:nvSpPr>
              <p:cNvPr id="7" name="内容占位符 1"/>
              <p:cNvSpPr txBox="1"/>
              <p:nvPr/>
            </p:nvSpPr>
            <p:spPr bwMode="auto">
              <a:xfrm>
                <a:off x="369998" y="1910580"/>
                <a:ext cx="11485848" cy="2363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锰元素的化合价由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价降至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为氧化剂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碳元素的化合价由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价升至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为还原剂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失去</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根据得失电子守恒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氧化剂与还原剂的物质的量之比为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9998" y="1910580"/>
                <a:ext cx="11485848" cy="2363339"/>
              </a:xfrm>
              <a:prstGeom prst="rect">
                <a:avLst/>
              </a:prstGeom>
              <a:blipFill rotWithShape="1">
                <a:blip r:embed="rId3"/>
                <a:stretch>
                  <a:fillRect l="-4" t="-1311" r="3" b="-941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）若要研究催化剂对化学反应速率的影响，应选择实验</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Ⅳ</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；若要研究温度对化学反应速率的影响，应选择实验</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88693;FounderCES"/>
          <p:cNvPicPr/>
          <p:nvPr/>
        </p:nvPicPr>
        <p:blipFill>
          <a:blip r:embed="rId1"/>
          <a:stretch>
            <a:fillRect/>
          </a:stretch>
        </p:blipFill>
        <p:spPr>
          <a:xfrm>
            <a:off x="478582" y="2564904"/>
            <a:ext cx="840740" cy="299720"/>
          </a:xfrm>
          <a:prstGeom prst="rect">
            <a:avLst/>
          </a:prstGeom>
        </p:spPr>
      </p:pic>
      <p:sp>
        <p:nvSpPr>
          <p:cNvPr id="4" name="矩形 3"/>
          <p:cNvSpPr/>
          <p:nvPr/>
        </p:nvSpPr>
        <p:spPr>
          <a:xfrm>
            <a:off x="1414686" y="2483931"/>
            <a:ext cx="1939955" cy="461665"/>
          </a:xfrm>
          <a:prstGeom prst="rect">
            <a:avLst/>
          </a:prstGeom>
        </p:spPr>
        <p:txBody>
          <a:bodyPr wrap="none">
            <a:spAutoFit/>
          </a:bodyPr>
          <a:lstStyle/>
          <a:p>
            <a:r>
              <a:rPr lang="en-US" altLang="zh-CN" sz="2400">
                <a:solidFill>
                  <a:srgbClr val="000000"/>
                </a:solidFill>
              </a:rPr>
              <a:t>Ⅰ</a:t>
            </a:r>
            <a:r>
              <a:rPr lang="zh-CN" altLang="zh-CN" sz="2400">
                <a:solidFill>
                  <a:srgbClr val="000000"/>
                </a:solidFill>
                <a:cs typeface="Times New Roman" panose="02020603050405020304" pitchFamily="18" charset="0"/>
              </a:rPr>
              <a:t>　</a:t>
            </a:r>
            <a:r>
              <a:rPr lang="en-US" altLang="zh-CN" sz="2400">
                <a:solidFill>
                  <a:srgbClr val="000000"/>
                </a:solidFill>
              </a:rPr>
              <a:t>Ⅱ</a:t>
            </a:r>
            <a:r>
              <a:rPr lang="zh-CN" altLang="zh-CN" sz="2400">
                <a:solidFill>
                  <a:srgbClr val="000000"/>
                </a:solidFill>
                <a:cs typeface="Times New Roman" panose="02020603050405020304" pitchFamily="18" charset="0"/>
              </a:rPr>
              <a:t>　</a:t>
            </a:r>
            <a:r>
              <a:rPr lang="en-US" altLang="zh-CN" sz="2400">
                <a:solidFill>
                  <a:srgbClr val="000000"/>
                </a:solidFill>
              </a:rPr>
              <a:t>Ⅰ</a:t>
            </a:r>
            <a:r>
              <a:rPr lang="zh-CN" altLang="zh-CN" sz="2400">
                <a:solidFill>
                  <a:srgbClr val="000000"/>
                </a:solidFill>
                <a:cs typeface="Times New Roman" panose="02020603050405020304" pitchFamily="18" charset="0"/>
              </a:rPr>
              <a:t>　</a:t>
            </a:r>
            <a:r>
              <a:rPr lang="en-US" altLang="zh-CN" sz="2400">
                <a:solidFill>
                  <a:srgbClr val="000000"/>
                </a:solidFill>
              </a:rPr>
              <a:t>Ⅲ</a:t>
            </a:r>
            <a:endParaRPr lang="zh-CN" altLang="en-US"/>
          </a:p>
        </p:txBody>
      </p:sp>
      <p:pic>
        <p:nvPicPr>
          <p:cNvPr id="5" name="24解析.eps" descr="id:2147488686;FounderCES"/>
          <p:cNvPicPr/>
          <p:nvPr/>
        </p:nvPicPr>
        <p:blipFill>
          <a:blip r:embed="rId2"/>
          <a:stretch>
            <a:fillRect/>
          </a:stretch>
        </p:blipFill>
        <p:spPr>
          <a:xfrm>
            <a:off x="478582" y="3212976"/>
            <a:ext cx="840740" cy="299720"/>
          </a:xfrm>
          <a:prstGeom prst="rect">
            <a:avLst/>
          </a:prstGeom>
        </p:spPr>
      </p:pic>
      <p:sp>
        <p:nvSpPr>
          <p:cNvPr id="6" name="矩形 5"/>
          <p:cNvSpPr/>
          <p:nvPr/>
        </p:nvSpPr>
        <p:spPr>
          <a:xfrm>
            <a:off x="360854" y="3068960"/>
            <a:ext cx="11422984" cy="1754326"/>
          </a:xfrm>
          <a:prstGeom prst="rect">
            <a:avLst/>
          </a:prstGeom>
        </p:spPr>
        <p:txBody>
          <a:bodyPr wrap="square">
            <a:spAutoFit/>
          </a:bodyPr>
          <a:lstStyle/>
          <a:p>
            <a:pPr>
              <a:lnSpc>
                <a:spcPct val="150000"/>
              </a:lnSpc>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研究</a:t>
            </a:r>
            <a:r>
              <a:rPr lang="zh-CN" altLang="zh-CN" sz="2400">
                <a:solidFill>
                  <a:srgbClr val="000000"/>
                </a:solidFill>
                <a:ea typeface="楷体" panose="02010609060101010101" pitchFamily="49" charset="-122"/>
                <a:cs typeface="Times New Roman" panose="02020603050405020304" pitchFamily="18" charset="0"/>
              </a:rPr>
              <a:t>催化剂对化学反应速率的影响</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应保证温度、浓度相同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则选实验</a:t>
            </a:r>
            <a:r>
              <a:rPr lang="en-US" altLang="zh-CN" sz="2400">
                <a:solidFill>
                  <a:srgbClr val="000000"/>
                </a:solidFill>
              </a:rPr>
              <a:t>Ⅰ</a:t>
            </a:r>
            <a:r>
              <a:rPr lang="zh-CN" altLang="zh-CN" sz="2400">
                <a:solidFill>
                  <a:srgbClr val="000000"/>
                </a:solidFill>
                <a:ea typeface="楷体" panose="02010609060101010101" pitchFamily="49" charset="-122"/>
                <a:cs typeface="Times New Roman" panose="02020603050405020304" pitchFamily="18" charset="0"/>
              </a:rPr>
              <a:t>和</a:t>
            </a:r>
            <a:r>
              <a:rPr lang="en-US" altLang="zh-CN" sz="2400">
                <a:solidFill>
                  <a:srgbClr val="000000"/>
                </a:solidFill>
              </a:rPr>
              <a:t>Ⅱ</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研究温度对化学反应速率的影响</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应保证浓度相同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不使用催化剂</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则选实验</a:t>
            </a:r>
            <a:r>
              <a:rPr lang="en-US" altLang="zh-CN" sz="2400">
                <a:solidFill>
                  <a:srgbClr val="000000"/>
                </a:solidFill>
              </a:rPr>
              <a:t>Ⅰ</a:t>
            </a:r>
            <a:r>
              <a:rPr lang="zh-CN" altLang="zh-CN" sz="2400">
                <a:solidFill>
                  <a:srgbClr val="000000"/>
                </a:solidFill>
                <a:ea typeface="楷体" panose="02010609060101010101" pitchFamily="49" charset="-122"/>
                <a:cs typeface="Times New Roman" panose="02020603050405020304" pitchFamily="18" charset="0"/>
              </a:rPr>
              <a:t>和</a:t>
            </a:r>
            <a:r>
              <a:rPr lang="en-US" altLang="zh-CN" sz="2400">
                <a:solidFill>
                  <a:srgbClr val="000000"/>
                </a:solidFill>
              </a:rPr>
              <a:t>Ⅲ</a:t>
            </a:r>
            <a:r>
              <a:rPr lang="zh-CN" altLang="zh-CN" sz="2400">
                <a:solidFill>
                  <a:srgbClr val="000000"/>
                </a:solidFill>
                <a:ea typeface="楷体" panose="02010609060101010101" pitchFamily="49"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）对比实验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，可以研究</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对化学反应速率的影响，实验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蒸馏水的目的是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88693;FounderCES"/>
          <p:cNvPicPr/>
          <p:nvPr/>
        </p:nvPicPr>
        <p:blipFill>
          <a:blip r:embed="rId1"/>
          <a:stretch>
            <a:fillRect/>
          </a:stretch>
        </p:blipFill>
        <p:spPr>
          <a:xfrm>
            <a:off x="478582" y="2060848"/>
            <a:ext cx="840740" cy="299720"/>
          </a:xfrm>
          <a:prstGeom prst="rect">
            <a:avLst/>
          </a:prstGeom>
        </p:spPr>
      </p:pic>
      <p:sp>
        <p:nvSpPr>
          <p:cNvPr id="4" name="矩形 3"/>
          <p:cNvSpPr/>
          <p:nvPr/>
        </p:nvSpPr>
        <p:spPr>
          <a:xfrm>
            <a:off x="360854" y="1844824"/>
            <a:ext cx="11485848" cy="1130246"/>
          </a:xfrm>
          <a:prstGeom prst="rect">
            <a:avLst/>
          </a:prstGeom>
        </p:spPr>
        <p:txBody>
          <a:bodyPr wrap="square">
            <a:spAutoFit/>
          </a:bodyPr>
          <a:lstStyle/>
          <a:p>
            <a:pPr algn="just" eaLnBrk="1">
              <a:lnSpc>
                <a:spcPct val="150000"/>
              </a:lnSpc>
              <a:spcAft>
                <a:spcPts val="0"/>
              </a:spcAft>
              <a:tabLst>
                <a:tab pos="5941060" algn="l"/>
              </a:tabLst>
            </a:pPr>
            <a:r>
              <a:rPr lang="en-US" altLang="zh-CN" sz="2400" i="1" smtClean="0">
                <a:solidFill>
                  <a:srgbClr val="000000"/>
                </a:solidFill>
                <a:cs typeface="Times New Roman" panose="02020603050405020304" pitchFamily="18" charset="0"/>
              </a:rPr>
              <a:t>              c</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H</a:t>
            </a:r>
            <a:r>
              <a:rPr lang="zh-CN" altLang="zh-CN" sz="2400" baseline="300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或硫酸溶液的浓度</a:t>
            </a:r>
            <a:r>
              <a:rPr lang="zh-CN"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确保对比实验中溶液总体积相同</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c</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KMnO</a:t>
            </a:r>
            <a:r>
              <a:rPr lang="en-US" altLang="zh-CN" sz="2400" baseline="-2500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i="1">
                <a:solidFill>
                  <a:srgbClr val="000000"/>
                </a:solidFill>
                <a:cs typeface="Times New Roman" panose="02020603050405020304" pitchFamily="18" charset="0"/>
              </a:rPr>
              <a:t>c</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O</a:t>
            </a:r>
            <a:r>
              <a:rPr lang="en-US" altLang="zh-CN" sz="2400" baseline="-2500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相同</a:t>
            </a:r>
            <a:endParaRPr lang="zh-CN" altLang="zh-CN" sz="1050">
              <a:solidFill>
                <a:srgbClr val="000000"/>
              </a:solidFill>
              <a:cs typeface="Times New Roman" panose="02020603050405020304" pitchFamily="18" charset="0"/>
            </a:endParaRPr>
          </a:p>
        </p:txBody>
      </p:sp>
      <p:pic>
        <p:nvPicPr>
          <p:cNvPr id="5" name="24解析.eps" descr="id:2147488686;FounderCES"/>
          <p:cNvPicPr/>
          <p:nvPr/>
        </p:nvPicPr>
        <p:blipFill>
          <a:blip r:embed="rId2"/>
          <a:stretch>
            <a:fillRect/>
          </a:stretch>
        </p:blipFill>
        <p:spPr>
          <a:xfrm>
            <a:off x="478582" y="3196446"/>
            <a:ext cx="840740" cy="299720"/>
          </a:xfrm>
          <a:prstGeom prst="rect">
            <a:avLst/>
          </a:prstGeom>
        </p:spPr>
      </p:pic>
      <p:sp>
        <p:nvSpPr>
          <p:cNvPr id="6" name="矩形 5"/>
          <p:cNvSpPr/>
          <p:nvPr/>
        </p:nvSpPr>
        <p:spPr>
          <a:xfrm>
            <a:off x="360854" y="3042826"/>
            <a:ext cx="11485848" cy="1754326"/>
          </a:xfrm>
          <a:prstGeom prst="rect">
            <a:avLst/>
          </a:prstGeom>
        </p:spPr>
        <p:txBody>
          <a:bodyPr wrap="square">
            <a:spAutoFit/>
          </a:bodyPr>
          <a:lstStyle/>
          <a:p>
            <a:pPr algn="just">
              <a:lnSpc>
                <a:spcPct val="150000"/>
              </a:lnSpc>
              <a:spcAft>
                <a:spcPts val="0"/>
              </a:spcAft>
              <a:tabLst>
                <a:tab pos="594106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实验</a:t>
            </a:r>
            <a:r>
              <a:rPr lang="en-US" altLang="zh-CN" sz="2400">
                <a:solidFill>
                  <a:srgbClr val="000000"/>
                </a:solidFill>
                <a:cs typeface="Times New Roman" panose="02020603050405020304" pitchFamily="18" charset="0"/>
              </a:rPr>
              <a:t>Ⅰ</a:t>
            </a:r>
            <a:r>
              <a:rPr lang="zh-CN" altLang="zh-CN" sz="2400">
                <a:solidFill>
                  <a:srgbClr val="000000"/>
                </a:solidFill>
                <a:ea typeface="楷体" panose="02010609060101010101" pitchFamily="49" charset="-122"/>
                <a:cs typeface="Times New Roman" panose="02020603050405020304" pitchFamily="18" charset="0"/>
              </a:rPr>
              <a:t>和</a:t>
            </a:r>
            <a:r>
              <a:rPr lang="en-US" altLang="zh-CN" sz="2400">
                <a:solidFill>
                  <a:srgbClr val="000000"/>
                </a:solidFill>
                <a:cs typeface="Times New Roman" panose="02020603050405020304" pitchFamily="18" charset="0"/>
              </a:rPr>
              <a:t>Ⅳ</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硫酸的浓度不同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可研究硫酸浓度对反应速率的影响</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实验</a:t>
            </a:r>
            <a:r>
              <a:rPr lang="en-US" altLang="zh-CN" sz="2400">
                <a:solidFill>
                  <a:srgbClr val="000000"/>
                </a:solidFill>
                <a:cs typeface="Times New Roman" panose="02020603050405020304" pitchFamily="18" charset="0"/>
              </a:rPr>
              <a:t>Ⅳ</a:t>
            </a:r>
            <a:r>
              <a:rPr lang="zh-CN" altLang="zh-CN" sz="2400">
                <a:solidFill>
                  <a:srgbClr val="000000"/>
                </a:solidFill>
                <a:ea typeface="楷体" panose="02010609060101010101" pitchFamily="49" charset="-122"/>
                <a:cs typeface="Times New Roman" panose="02020603050405020304" pitchFamily="18" charset="0"/>
              </a:rPr>
              <a:t>中加入</a:t>
            </a:r>
            <a:r>
              <a:rPr lang="en-US" altLang="zh-CN" sz="2400">
                <a:solidFill>
                  <a:srgbClr val="000000"/>
                </a:solidFill>
                <a:cs typeface="Times New Roman" panose="02020603050405020304" pitchFamily="18" charset="0"/>
              </a:rPr>
              <a:t>1mL</a:t>
            </a:r>
            <a:r>
              <a:rPr lang="zh-CN" altLang="zh-CN" sz="2400">
                <a:solidFill>
                  <a:srgbClr val="000000"/>
                </a:solidFill>
                <a:ea typeface="楷体" panose="02010609060101010101" pitchFamily="49" charset="-122"/>
                <a:cs typeface="Times New Roman" panose="02020603050405020304" pitchFamily="18" charset="0"/>
              </a:rPr>
              <a:t>蒸馏水的目的是稀释硫酸</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确保实验中溶液总体积相同</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c</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KMnO</a:t>
            </a:r>
            <a:r>
              <a:rPr lang="en-US" altLang="zh-CN" sz="2400" baseline="-2500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i="1">
                <a:solidFill>
                  <a:srgbClr val="000000"/>
                </a:solidFill>
                <a:cs typeface="Times New Roman" panose="02020603050405020304" pitchFamily="18" charset="0"/>
              </a:rPr>
              <a:t>c</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O</a:t>
            </a:r>
            <a:r>
              <a:rPr lang="en-US" altLang="zh-CN" sz="2400" baseline="-2500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相同。</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63863" y="692696"/>
            <a:ext cx="6275045" cy="644656"/>
          </a:xfrm>
          <a:prstGeom prst="rect">
            <a:avLst/>
          </a:prstGeom>
        </p:spPr>
      </p:pic>
      <p:pic>
        <p:nvPicPr>
          <p:cNvPr id="4" name="知识点1.eps" descr="id:2147488213;FounderCES"/>
          <p:cNvPicPr/>
          <p:nvPr/>
        </p:nvPicPr>
        <p:blipFill>
          <a:blip r:embed="rId2"/>
          <a:stretch>
            <a:fillRect/>
          </a:stretch>
        </p:blipFill>
        <p:spPr>
          <a:xfrm>
            <a:off x="378106" y="1556792"/>
            <a:ext cx="1409700" cy="389255"/>
          </a:xfrm>
          <a:prstGeom prst="rect">
            <a:avLst/>
          </a:prstGeom>
        </p:spPr>
      </p:pic>
      <p:sp>
        <p:nvSpPr>
          <p:cNvPr id="5" name="内容占位符 4"/>
          <p:cNvSpPr>
            <a:spLocks noGrp="1"/>
          </p:cNvSpPr>
          <p:nvPr>
            <p:ph idx="1"/>
          </p:nvPr>
        </p:nvSpPr>
        <p:spPr>
          <a:xfrm>
            <a:off x="360854" y="1412776"/>
            <a:ext cx="11485848" cy="3900235"/>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原电池</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的工作原理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化学能转变为电能的装置称为原电池。在原电池中，两个电极上分别发生氧化反应和还原反应。还原剂在负极发生氧化反应，失去电子；电子通过导线由原电池的负极流向正极，氧化剂在正极得到电子发生还原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原电池为例，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得电子，发生还原反应，作正极，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失电子，发生氧化反应，作负极，稀硫酸作电解质溶液。电解质溶液中</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阳离子移向正极，阴离子移向负极</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化学平衡</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状态的判断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、相对分子质量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等判断化学平衡时要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）一看外界条件，容器的体积是固定的还是可变的；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）二看反应中是否全为气体物质，即气体的质量是否守恒；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）三看反应前后气体的体积是否发生变化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88700;FounderCES"/>
          <p:cNvPicPr/>
          <p:nvPr/>
        </p:nvPicPr>
        <p:blipFill>
          <a:blip r:embed="rId1"/>
          <a:stretch>
            <a:fillRect/>
          </a:stretch>
        </p:blipFill>
        <p:spPr>
          <a:xfrm>
            <a:off x="360854" y="836712"/>
            <a:ext cx="1228725" cy="43116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64518"/>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）下列方法中，可以证明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）已达平衡状态的是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单位时间内生成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的同时生成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键断裂的同时有两个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键断裂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百分组成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𝐇𝐈</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温度和体积一定时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某一生成物浓度不再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264518"/>
              </a:xfrm>
              <a:blipFill rotWithShape="1">
                <a:blip r:embed="rId1"/>
                <a:stretch>
                  <a:fillRect l="-2" t="-12" r="1" b="7"/>
                </a:stretch>
              </a:blipFill>
            </p:spPr>
            <p:txBody>
              <a:bodyPr/>
              <a:lstStyle/>
              <a:p>
                <a:r>
                  <a:rPr lang="zh-CN" altLang="en-US">
                    <a:noFill/>
                  </a:rPr>
                  <a:t> </a:t>
                </a:r>
              </a:p>
            </p:txBody>
          </p:sp>
        </mc:Fallback>
      </mc:AlternateContent>
      <p:pic>
        <p:nvPicPr>
          <p:cNvPr id="3" name="24典例2.eps" descr="id:2147488707;FounderCES"/>
          <p:cNvPicPr/>
          <p:nvPr/>
        </p:nvPicPr>
        <p:blipFill>
          <a:blip r:embed="rId2"/>
          <a:stretch>
            <a:fillRect/>
          </a:stretch>
        </p:blipFill>
        <p:spPr>
          <a:xfrm>
            <a:off x="478582" y="1124744"/>
            <a:ext cx="1203325" cy="38735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lvl="0"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温度和体积一定时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容器内压强不再变化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条件一定时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混合气体的平均相对分子质量不再变化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温度和体积一定时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混合气体的颜色不再变化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温度和压强一定时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混合气体的密度不再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88721;FounderCES"/>
          <p:cNvPicPr/>
          <p:nvPr/>
        </p:nvPicPr>
        <p:blipFill>
          <a:blip r:embed="rId1"/>
          <a:stretch>
            <a:fillRect/>
          </a:stretch>
        </p:blipFill>
        <p:spPr>
          <a:xfrm>
            <a:off x="478582" y="3068960"/>
            <a:ext cx="840740" cy="299720"/>
          </a:xfrm>
          <a:prstGeom prst="rect">
            <a:avLst/>
          </a:prstGeom>
        </p:spPr>
      </p:pic>
      <p:sp>
        <p:nvSpPr>
          <p:cNvPr id="4" name="矩形 3"/>
          <p:cNvSpPr/>
          <p:nvPr/>
        </p:nvSpPr>
        <p:spPr>
          <a:xfrm>
            <a:off x="1558702" y="2987987"/>
            <a:ext cx="1112805" cy="461665"/>
          </a:xfrm>
          <a:prstGeom prst="rect">
            <a:avLst/>
          </a:prstGeom>
        </p:spPr>
        <p:txBody>
          <a:bodyPr wrap="none">
            <a:spAutoFit/>
          </a:bodyPr>
          <a:lstStyle/>
          <a:p>
            <a:r>
              <a:rPr lang="en-US" altLang="zh-CN" sz="2400">
                <a:solidFill>
                  <a:srgbClr val="000000"/>
                </a:solidFill>
                <a:latin typeface="宋体" panose="02010600030101010101" pitchFamily="2" charset="-122"/>
                <a:cs typeface="Times New Roman" panose="02020603050405020304" pitchFamily="18" charset="0"/>
              </a:rPr>
              <a:t>②⑥⑨</a:t>
            </a:r>
            <a:endParaRPr lang="zh-CN" altLang="en-US"/>
          </a:p>
        </p:txBody>
      </p:sp>
      <p:sp>
        <p:nvSpPr>
          <p:cNvPr id="5" name="内容占位符 1"/>
          <p:cNvSpPr txBox="1"/>
          <p:nvPr/>
        </p:nvSpPr>
        <p:spPr bwMode="auto">
          <a:xfrm>
            <a:off x="360854" y="347294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观察反应的特征可知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此反应在反应前后</a:t>
            </a:r>
            <a:r>
              <a:rPr lang="zh-CN" altLang="zh-CN" b="1" u="wavy"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气体分子数目不发生变化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即在反应的任何一个阶段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容器内压强不发生改变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气体的总质量不变、总物质的量不变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因此混合气体的密度、平均相对分子质量均不发生改变。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解析.eps" descr="id:2147488714;FounderCES"/>
          <p:cNvPicPr/>
          <p:nvPr/>
        </p:nvPicPr>
        <p:blipFill>
          <a:blip r:embed="rId2"/>
          <a:stretch>
            <a:fillRect/>
          </a:stretch>
        </p:blipFill>
        <p:spPr>
          <a:xfrm>
            <a:off x="501938" y="3695868"/>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的说法中，能说明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）达到平衡状态的是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130246"/>
              </a:xfrm>
              <a:blipFill rotWithShape="1">
                <a:blip r:embed="rId1"/>
                <a:stretch>
                  <a:fillRect l="-2" t="-56" r="1" b="-1073"/>
                </a:stretch>
              </a:blipFill>
            </p:spPr>
            <p:txBody>
              <a:bodyPr/>
              <a:lstStyle/>
              <a:p>
                <a:r>
                  <a:rPr lang="zh-CN" altLang="en-US">
                    <a:noFill/>
                  </a:rPr>
                  <a:t> </a:t>
                </a:r>
              </a:p>
            </p:txBody>
          </p:sp>
        </mc:Fallback>
      </mc:AlternateContent>
      <p:pic>
        <p:nvPicPr>
          <p:cNvPr id="3" name="24答案.eps" descr="id:2147488721;FounderCES"/>
          <p:cNvPicPr/>
          <p:nvPr/>
        </p:nvPicPr>
        <p:blipFill>
          <a:blip r:embed="rId2"/>
          <a:stretch>
            <a:fillRect/>
          </a:stretch>
        </p:blipFill>
        <p:spPr>
          <a:xfrm>
            <a:off x="550590" y="2060848"/>
            <a:ext cx="840740" cy="299720"/>
          </a:xfrm>
          <a:prstGeom prst="rect">
            <a:avLst/>
          </a:prstGeom>
        </p:spPr>
      </p:pic>
      <p:sp>
        <p:nvSpPr>
          <p:cNvPr id="4" name="矩形 3"/>
          <p:cNvSpPr/>
          <p:nvPr/>
        </p:nvSpPr>
        <p:spPr>
          <a:xfrm>
            <a:off x="1495320" y="1992791"/>
            <a:ext cx="1731564" cy="461665"/>
          </a:xfrm>
          <a:prstGeom prst="rect">
            <a:avLst/>
          </a:prstGeom>
        </p:spPr>
        <p:txBody>
          <a:bodyPr wrap="none">
            <a:spAutoFit/>
          </a:bodyPr>
          <a:lstStyle/>
          <a:p>
            <a:r>
              <a:rPr lang="en-US" altLang="zh-CN" sz="2400">
                <a:solidFill>
                  <a:srgbClr val="000000"/>
                </a:solidFill>
                <a:latin typeface="宋体" panose="02010600030101010101" pitchFamily="2" charset="-122"/>
                <a:cs typeface="Times New Roman" panose="02020603050405020304" pitchFamily="18" charset="0"/>
              </a:rPr>
              <a:t>⑥⑦⑧⑨⑩</a:t>
            </a:r>
            <a:endParaRPr lang="zh-CN" altLang="en-US"/>
          </a:p>
        </p:txBody>
      </p:sp>
      <p:pic>
        <p:nvPicPr>
          <p:cNvPr id="5" name="24解析.eps" descr="id:2147488714;FounderCES"/>
          <p:cNvPicPr/>
          <p:nvPr/>
        </p:nvPicPr>
        <p:blipFill>
          <a:blip r:embed="rId3"/>
          <a:stretch>
            <a:fillRect/>
          </a:stretch>
        </p:blipFill>
        <p:spPr>
          <a:xfrm>
            <a:off x="543924" y="2708920"/>
            <a:ext cx="840740" cy="299720"/>
          </a:xfrm>
          <a:prstGeom prst="rect">
            <a:avLst/>
          </a:prstGeom>
        </p:spPr>
      </p:pic>
      <p:sp>
        <p:nvSpPr>
          <p:cNvPr id="6" name="内容占位符 1"/>
          <p:cNvSpPr txBox="1"/>
          <p:nvPr/>
        </p:nvSpPr>
        <p:spPr bwMode="auto">
          <a:xfrm>
            <a:off x="378106" y="25649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94106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反应的特征可知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此反应在反应前后</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气体分子数目发生改变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因此混合气体的平均相对分子质量、密度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压强一定时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都发生改变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当反应处于平衡状态时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这些都不再改变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恒定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混合气体颜色不再变化。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4"/>
          <a:stretch>
            <a:fillRect/>
          </a:stretch>
        </p:blipFill>
        <p:spPr>
          <a:xfrm>
            <a:off x="6815792" y="1010153"/>
            <a:ext cx="962414" cy="3010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化学反应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速率与平衡图像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化学反应速率及化学平衡的图像能直观描述反应进行的快慢、反应进行的程度等问题。解答化学反应速率图像题的三步骤：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三判断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看坐标轴：弄清横、纵坐标表示的含义；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看线：弄清线的走向、趋势；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看点</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：弄清曲线上的点的含义，特别是一些特殊点，如曲线的折点、交点、最高点与最低点等；</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看量的变化：弄清是物质的量的变化、浓度的变化还是转化率的变化</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3.eps" descr="id:2147488728;FounderCES"/>
          <p:cNvPicPr/>
          <p:nvPr/>
        </p:nvPicPr>
        <p:blipFill>
          <a:blip r:embed="rId1"/>
          <a:stretch>
            <a:fillRect/>
          </a:stretch>
        </p:blipFill>
        <p:spPr>
          <a:xfrm>
            <a:off x="360854" y="836712"/>
            <a:ext cx="1228725" cy="43116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612140"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如各物质的转化量之比与化学计量数之比的关系、各物质的反应速率之比与化学计量数之比的关系等。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三判断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——利用有关规律，结合图像，通过对比分析，做出正确判断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24562"/>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江苏常州溧阳高一期末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）温度一定时，在某恒压容器中发生反应：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），部分反应物和生成物的物质的量随时间的变化如图所示（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反应达平衡状态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容器内气体的质量保持不变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平衡后充入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此时化学反应速率</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424562"/>
              </a:xfrm>
              <a:blipFill rotWithShape="1">
                <a:blip r:embed="rId1"/>
                <a:stretch>
                  <a:fillRect l="-2" t="-12" r="1" b="7"/>
                </a:stretch>
              </a:blipFill>
            </p:spPr>
            <p:txBody>
              <a:bodyPr/>
              <a:lstStyle/>
              <a:p>
                <a:r>
                  <a:rPr lang="zh-CN" altLang="en-US">
                    <a:noFill/>
                  </a:rPr>
                  <a:t> </a:t>
                </a:r>
              </a:p>
            </p:txBody>
          </p:sp>
        </mc:Fallback>
      </mc:AlternateContent>
      <p:pic>
        <p:nvPicPr>
          <p:cNvPr id="3" name="24典例3.eps" descr="id:2147488735;FounderCES"/>
          <p:cNvPicPr/>
          <p:nvPr/>
        </p:nvPicPr>
        <p:blipFill>
          <a:blip r:embed="rId2"/>
          <a:stretch>
            <a:fillRect/>
          </a:stretch>
        </p:blipFill>
        <p:spPr>
          <a:xfrm>
            <a:off x="478582" y="908720"/>
            <a:ext cx="1203325" cy="387350"/>
          </a:xfrm>
          <a:prstGeom prst="rect">
            <a:avLst/>
          </a:prstGeom>
        </p:spPr>
      </p:pic>
      <p:pic>
        <p:nvPicPr>
          <p:cNvPr id="4" name="图片 3"/>
          <p:cNvPicPr>
            <a:picLocks noChangeAspect="1"/>
          </p:cNvPicPr>
          <p:nvPr/>
        </p:nvPicPr>
        <p:blipFill>
          <a:blip r:embed="rId3"/>
          <a:stretch>
            <a:fillRect/>
          </a:stretch>
        </p:blipFill>
        <p:spPr>
          <a:xfrm>
            <a:off x="3987899" y="1503405"/>
            <a:ext cx="1058655" cy="331199"/>
          </a:xfrm>
          <a:prstGeom prst="rect">
            <a:avLst/>
          </a:prstGeom>
        </p:spPr>
      </p:pic>
      <p:pic>
        <p:nvPicPr>
          <p:cNvPr id="5" name="25gh2s332.jpg" descr="id:2147488742;FounderCES"/>
          <p:cNvPicPr/>
          <p:nvPr/>
        </p:nvPicPr>
        <p:blipFill>
          <a:blip r:embed="rId4"/>
          <a:stretch>
            <a:fillRect/>
          </a:stretch>
        </p:blipFill>
        <p:spPr>
          <a:xfrm>
            <a:off x="6815286" y="2780928"/>
            <a:ext cx="3914775" cy="2917190"/>
          </a:xfrm>
          <a:prstGeom prst="rect">
            <a:avLst/>
          </a:prstGeom>
        </p:spPr>
      </p:pic>
      <p:pic>
        <p:nvPicPr>
          <p:cNvPr id="6" name="24答案.eps" descr="id:2147488756;FounderCES"/>
          <p:cNvPicPr/>
          <p:nvPr/>
        </p:nvPicPr>
        <p:blipFill>
          <a:blip r:embed="rId5"/>
          <a:stretch>
            <a:fillRect/>
          </a:stretch>
        </p:blipFill>
        <p:spPr>
          <a:xfrm>
            <a:off x="478582" y="6165304"/>
            <a:ext cx="840740" cy="299720"/>
          </a:xfrm>
          <a:prstGeom prst="rect">
            <a:avLst/>
          </a:prstGeom>
        </p:spPr>
      </p:pic>
      <p:sp>
        <p:nvSpPr>
          <p:cNvPr id="7" name="矩形 6"/>
          <p:cNvSpPr/>
          <p:nvPr/>
        </p:nvSpPr>
        <p:spPr>
          <a:xfrm>
            <a:off x="1381568" y="6010116"/>
            <a:ext cx="389850" cy="646331"/>
          </a:xfrm>
          <a:prstGeom prst="rect">
            <a:avLst/>
          </a:prstGeom>
        </p:spPr>
        <p:txBody>
          <a:bodyPr wrap="none">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反应物、生成物的物质的量还在发生改变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说明此时反应未达到平衡状态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0.8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结合反应的化学方程式中物质的转化关系可知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的物质的量随时间变化的曲线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的物质的量随时间变化的曲线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此时反应正向进行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未达到平衡状态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结合反应计量关系可知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故存在关系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是固体物质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反应正向进行时</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气体的质量增大</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反应逆向进行时</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气体的质量减小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故反应过程中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容器内气体的质量发生改变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恒压容器内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平衡后充入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容器体积变大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则各组分的浓度变小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因此此时化学反应速率减小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8749;FounderCES"/>
          <p:cNvPicPr/>
          <p:nvPr/>
        </p:nvPicPr>
        <p:blipFill>
          <a:blip r:embed="rId1"/>
          <a:stretch>
            <a:fillRect/>
          </a:stretch>
        </p:blipFill>
        <p:spPr>
          <a:xfrm>
            <a:off x="478582" y="980728"/>
            <a:ext cx="840740" cy="29972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4238"/>
            <a:ext cx="11485848" cy="7149258"/>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热化学方程式</a:t>
            </a:r>
            <a:r>
              <a:rPr lang="zh-CN" altLang="zh-CN" sz="2300"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a:t>
            </a:r>
            <a:r>
              <a:rPr lang="en-US" altLang="zh-CN" sz="2300"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1EB26A"/>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的常用计算方法</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）根据热化学方程式计算</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热化学方程式中各物质化学式前面的化学计量数表示物质的量，化学计量数加倍，</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的数值亦加倍，因此，热化学方程式中各物质的物质的量与</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的数值成正比。</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）根据键能估算</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键能的大小可以衡量化学键的强弱，也可用于估算化学反应的反应热（</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），化学反应的反应热等于反应中断裂的旧化学键的键能之和与反应中形成的新化学键的键能之和的差，即</a:t>
            </a:r>
            <a:r>
              <a:rPr lang="en-US"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＝反应物的键能总和－生成物的键能总和</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）根据反应物、生成物的总能量计算</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任何化学反应都要遵循能量守恒，即反应物的总能量＋断键时吸收的总能量＝生成物的总能量＋成键时释放的总能量，由此可得计算公式：</a:t>
            </a:r>
            <a:r>
              <a:rPr lang="en-US"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生成物</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反应物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情境4.eps" descr="id:2147488763;FounderCES"/>
          <p:cNvPicPr/>
          <p:nvPr/>
        </p:nvPicPr>
        <p:blipFill>
          <a:blip r:embed="rId1"/>
          <a:stretch>
            <a:fillRect/>
          </a:stretch>
        </p:blipFill>
        <p:spPr>
          <a:xfrm>
            <a:off x="383064" y="908720"/>
            <a:ext cx="1133475" cy="39751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江苏苏州昆山经济技术开发区高级中学高二月考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下列物质分解为气态原子消耗的能量与热化学方程式的信息如下表：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中碳氧双键的键能为（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864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88770;FounderCES"/>
          <p:cNvPicPr/>
          <p:nvPr/>
        </p:nvPicPr>
        <p:blipFill>
          <a:blip r:embed="rId1"/>
          <a:stretch>
            <a:fillRect/>
          </a:stretch>
        </p:blipFill>
        <p:spPr>
          <a:xfrm>
            <a:off x="478582" y="908720"/>
            <a:ext cx="1203325" cy="387350"/>
          </a:xfrm>
          <a:prstGeom prst="rect">
            <a:avLst/>
          </a:prstGeom>
        </p:spPr>
      </p:pic>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596600" y="1911967"/>
              <a:ext cx="10971214" cy="2310511"/>
            </p:xfrm>
            <a:graphic>
              <a:graphicData uri="http://schemas.openxmlformats.org/drawingml/2006/table">
                <a:tbl>
                  <a:tblPr firstRow="1" firstCol="1" bandRow="1"/>
                  <a:tblGrid>
                    <a:gridCol w="2690294"/>
                    <a:gridCol w="3058622"/>
                    <a:gridCol w="2611149"/>
                    <a:gridCol w="2611149"/>
                  </a:tblGrid>
                  <a:tr h="495859">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5859">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632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076</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946</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6514">
                    <a:tc>
                      <a:txBody>
                        <a:bodyPr/>
                        <a:lstStyle/>
                        <a:p>
                          <a:pPr algn="ctr" hangingPunct="0">
                            <a:lnSpc>
                              <a:spcPct val="150000"/>
                            </a:lnSpc>
                            <a:spcAft>
                              <a:spcPts val="0"/>
                            </a:spcAft>
                            <a:tabLst>
                              <a:tab pos="594106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热化学方程式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hangingPunct="0">
                            <a:lnSpc>
                              <a:spcPct val="150000"/>
                            </a:lnSpc>
                            <a:spcAft>
                              <a:spcPts val="0"/>
                            </a:spcAft>
                            <a:tabLst>
                              <a:tab pos="5941060" algn="l"/>
                            </a:tabLs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742</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bl>
              </a:graphicData>
            </a:graphic>
          </p:graphicFrame>
        </mc:Choice>
        <mc:Fallback xmlns="">
          <p:graphicFrame>
            <p:nvGraphicFramePr>
              <p:cNvPr id="4" name="表格 3"/>
              <p:cNvGraphicFramePr>
                <a:graphicFrameLocks noGrp="1"/>
              </p:cNvGraphicFramePr>
              <p:nvPr/>
            </p:nvGraphicFramePr>
            <p:xfrm>
              <a:off x="596600" y="1911967"/>
              <a:ext cx="10971214" cy="2310511"/>
            </p:xfrm>
            <a:graphic>
              <a:graphicData uri="http://schemas.openxmlformats.org/drawingml/2006/table">
                <a:tbl>
                  <a:tblPr firstRow="1" firstCol="1" bandRow="1"/>
                  <a:tblGrid>
                    <a:gridCol w="2690294"/>
                    <a:gridCol w="3058622"/>
                    <a:gridCol w="2611149"/>
                    <a:gridCol w="2611149"/>
                  </a:tblGrid>
                  <a:tr h="495859">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5859">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632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076</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946</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6675">
                    <a:tc>
                      <a:txBody>
                        <a:bodyPr/>
                        <a:lstStyle/>
                        <a:p>
                          <a:pPr algn="ctr" hangingPunct="0">
                            <a:lnSpc>
                              <a:spcPct val="150000"/>
                            </a:lnSpc>
                            <a:spcAft>
                              <a:spcPts val="0"/>
                            </a:spcAft>
                            <a:tabLst>
                              <a:tab pos="594106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热化学方程式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endParaRPr lang="zh-CN"/>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blipFill>
                      </a:tcPr>
                    </a:tc>
                    <a:tc hMerge="1">
                      <a:tcPr/>
                    </a:tc>
                    <a:tc hMerge="1">
                      <a:tcPr/>
                    </a:tc>
                  </a:tr>
                </a:tbl>
              </a:graphicData>
            </a:graphic>
          </p:graphicFrame>
        </mc:Fallback>
      </mc:AlternateContent>
      <p:pic>
        <p:nvPicPr>
          <p:cNvPr id="5" name="24答案.eps" descr="id:2147488792;FounderCES"/>
          <p:cNvPicPr/>
          <p:nvPr/>
        </p:nvPicPr>
        <p:blipFill>
          <a:blip r:embed="rId3"/>
          <a:stretch>
            <a:fillRect/>
          </a:stretch>
        </p:blipFill>
        <p:spPr>
          <a:xfrm>
            <a:off x="498159" y="5931698"/>
            <a:ext cx="840740" cy="299720"/>
          </a:xfrm>
          <a:prstGeom prst="rect">
            <a:avLst/>
          </a:prstGeom>
        </p:spPr>
      </p:pic>
      <p:sp>
        <p:nvSpPr>
          <p:cNvPr id="6" name="矩形 5"/>
          <p:cNvSpPr/>
          <p:nvPr/>
        </p:nvSpPr>
        <p:spPr>
          <a:xfrm>
            <a:off x="1478165" y="5894270"/>
            <a:ext cx="407484" cy="461665"/>
          </a:xfrm>
          <a:prstGeom prst="rect">
            <a:avLst/>
          </a:prstGeom>
        </p:spPr>
        <p:txBody>
          <a:bodyPr wrap="none">
            <a:spAutoFit/>
          </a:bodyPr>
          <a:lstStyle/>
          <a:p>
            <a:r>
              <a:rPr lang="en-US" altLang="zh-CN" sz="2400">
                <a:solidFill>
                  <a:srgbClr val="000000"/>
                </a:solidFill>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2217914" y="655982"/>
            <a:ext cx="7117652" cy="2912502"/>
          </a:xfrm>
          <a:prstGeom prst="rect">
            <a:avLst/>
          </a:prstGeom>
        </p:spPr>
      </p:pic>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2422798" y="3564083"/>
            <a:ext cx="6988386" cy="2684451"/>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物质分解为气态原子消耗的能量即该物质的键能</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中碳氧双键的键能为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pc="-10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反应物的总键能</a:t>
            </a:r>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pc="-10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生成物的总键能</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632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076</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946</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742</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803</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8785;FounderCES"/>
          <p:cNvPicPr/>
          <p:nvPr/>
        </p:nvPicPr>
        <p:blipFill>
          <a:blip r:embed="rId1"/>
          <a:stretch>
            <a:fillRect/>
          </a:stretch>
        </p:blipFill>
        <p:spPr>
          <a:xfrm>
            <a:off x="510564" y="972102"/>
            <a:ext cx="840740" cy="29972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燃料电池</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及电极反应式的书写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）燃料电池的分析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模板</a:t>
            </a:r>
            <a:endParaRPr lang="zh-CN" altLang="en-US"/>
          </a:p>
        </p:txBody>
      </p:sp>
      <p:pic>
        <p:nvPicPr>
          <p:cNvPr id="3" name="情境5.eps" descr="id:2147488799;FounderCES"/>
          <p:cNvPicPr/>
          <p:nvPr/>
        </p:nvPicPr>
        <p:blipFill>
          <a:blip r:embed="rId1"/>
          <a:stretch>
            <a:fillRect/>
          </a:stretch>
        </p:blipFill>
        <p:spPr>
          <a:xfrm>
            <a:off x="478582" y="908720"/>
            <a:ext cx="1228725" cy="431165"/>
          </a:xfrm>
          <a:prstGeom prst="rect">
            <a:avLst/>
          </a:prstGeom>
        </p:spPr>
      </p:pic>
      <p:pic>
        <p:nvPicPr>
          <p:cNvPr id="4" name="bt14.jpg" descr="id:2147488806;FounderCES"/>
          <p:cNvPicPr/>
          <p:nvPr/>
        </p:nvPicPr>
        <p:blipFill>
          <a:blip r:embed="rId2"/>
          <a:stretch>
            <a:fillRect/>
          </a:stretch>
        </p:blipFill>
        <p:spPr>
          <a:xfrm>
            <a:off x="1918742" y="2060848"/>
            <a:ext cx="7439025" cy="186372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712"/>
            <a:ext cx="11485848" cy="2792239"/>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）解答燃料电池题目的几个关键点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通入负极的物质为燃料，通入正极的物质为氧气；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注意介质的成分，是电解质溶液还是熔融盐或氧化物；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通过介质中离子的移动方向，可以判断电池的正、负极，同时考虑该离子是否参与靠近一极的电极反应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答案.eps" descr="id:2147488361;FounderCES"/>
          <p:cNvPicPr/>
          <p:nvPr/>
        </p:nvPicPr>
        <p:blipFill>
          <a:blip r:embed="rId1"/>
          <a:stretch>
            <a:fillRect/>
          </a:stretch>
        </p:blipFill>
        <p:spPr>
          <a:xfrm>
            <a:off x="469743" y="5060979"/>
            <a:ext cx="840740" cy="299720"/>
          </a:xfrm>
          <a:prstGeom prst="rect">
            <a:avLst/>
          </a:prstGeom>
        </p:spPr>
      </p:pic>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54992"/>
                <a:ext cx="11485848" cy="4204100"/>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山东济南第一中学高一期中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和熔融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可作燃料电池，其原理如图所示。该电池在放电过程中石墨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电极上生成氧化物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可循环使用。下列说法错误的是（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向石墨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电极迁移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电池总反应为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附近发生的反应为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a:t>
                </a:r>
                <a14:m>
                  <m:oMath xmlns:m="http://schemas.openxmlformats.org/officeDocument/2006/math">
                    <m:sSubSup>
                      <m:sSub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当外电路通过</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负极上共产生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54992"/>
                <a:ext cx="11485848" cy="4204100"/>
              </a:xfrm>
              <a:blipFill rotWithShape="1">
                <a:blip r:embed="rId2"/>
                <a:stretch>
                  <a:fillRect l="-2" t="-15" r="1" b="-5534"/>
                </a:stretch>
              </a:blipFill>
            </p:spPr>
            <p:txBody>
              <a:bodyPr/>
              <a:lstStyle/>
              <a:p>
                <a:r>
                  <a:rPr lang="zh-CN" altLang="en-US">
                    <a:noFill/>
                  </a:rPr>
                  <a:t> </a:t>
                </a:r>
              </a:p>
            </p:txBody>
          </p:sp>
        </mc:Fallback>
      </mc:AlternateContent>
      <p:pic>
        <p:nvPicPr>
          <p:cNvPr id="6" name="24典例5.eps" descr="id:2147488813;FounderCES"/>
          <p:cNvPicPr/>
          <p:nvPr/>
        </p:nvPicPr>
        <p:blipFill>
          <a:blip r:embed="rId3"/>
          <a:stretch>
            <a:fillRect/>
          </a:stretch>
        </p:blipFill>
        <p:spPr>
          <a:xfrm>
            <a:off x="436011" y="882757"/>
            <a:ext cx="1203325" cy="387350"/>
          </a:xfrm>
          <a:prstGeom prst="rect">
            <a:avLst/>
          </a:prstGeom>
        </p:spPr>
      </p:pic>
      <p:pic>
        <p:nvPicPr>
          <p:cNvPr id="8" name="25gh2s333.jpg" descr="id:2147488820;FounderCES"/>
          <p:cNvPicPr/>
          <p:nvPr/>
        </p:nvPicPr>
        <p:blipFill>
          <a:blip r:embed="rId4"/>
          <a:stretch>
            <a:fillRect/>
          </a:stretch>
        </p:blipFill>
        <p:spPr>
          <a:xfrm>
            <a:off x="8327454" y="2132856"/>
            <a:ext cx="3362325" cy="2377440"/>
          </a:xfrm>
          <a:prstGeom prst="rect">
            <a:avLst/>
          </a:prstGeom>
        </p:spPr>
      </p:pic>
      <p:sp>
        <p:nvSpPr>
          <p:cNvPr id="2" name="矩形 1"/>
          <p:cNvSpPr/>
          <p:nvPr/>
        </p:nvSpPr>
        <p:spPr>
          <a:xfrm>
            <a:off x="1435594" y="4843282"/>
            <a:ext cx="407484" cy="646331"/>
          </a:xfrm>
          <a:prstGeom prst="rect">
            <a:avLst/>
          </a:prstGeom>
        </p:spPr>
        <p:txBody>
          <a:bodyPr wrap="none">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8354;FounderCES"/>
          <p:cNvPicPr/>
          <p:nvPr/>
        </p:nvPicPr>
        <p:blipFill>
          <a:blip r:embed="rId1"/>
          <a:stretch>
            <a:fillRect/>
          </a:stretch>
        </p:blipFill>
        <p:spPr>
          <a:xfrm>
            <a:off x="478582" y="980728"/>
            <a:ext cx="840740" cy="299720"/>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4704"/>
                <a:ext cx="11485848" cy="4991879"/>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和熔融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可作燃料电池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作燃料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作氧化剂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所以石墨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为负极、石墨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电极上生成氧化物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因为负极上失电子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是五氧化二氮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则石墨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的电极反应式为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的电极反应式为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a:t>
                </a:r>
                <a14:m>
                  <m:oMath xmlns:m="http://schemas.openxmlformats.org/officeDocument/2006/math">
                    <m:sSubSup>
                      <m:sSub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电池的总反应为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电解质中阴离子向负极移动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向石墨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电极迁移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电池的总反应为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附近发生还原反应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a:t>
                </a:r>
                <a14:m>
                  <m:oMath xmlns:m="http://schemas.openxmlformats.org/officeDocument/2006/math">
                    <m:sSubSup>
                      <m:sSub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当外电路通过</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负极上共产生</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4704"/>
                <a:ext cx="11485848" cy="4991879"/>
              </a:xfrm>
              <a:blipFill rotWithShape="1">
                <a:blip r:embed="rId2"/>
                <a:stretch>
                  <a:fillRect l="-2" t="-3" r="1" b="-9471"/>
                </a:stretch>
              </a:blipFill>
            </p:spPr>
            <p:txBody>
              <a:bodyPr/>
              <a:lstStyle/>
              <a:p>
                <a:r>
                  <a:rPr lang="zh-CN" altLang="en-US">
                    <a:noFill/>
                  </a:rPr>
                  <a:t> </a:t>
                </a:r>
              </a:p>
            </p:txBody>
          </p:sp>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a:solidFill>
            <a:srgbClr val="E3F2E7"/>
          </a:solidFill>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电极反应式时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先判断负极材料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若是金属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则失电子而变为相应的阳离子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若是其他被氧化的物质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如氢氧燃料电池中的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则失电子变为相应的氧化产物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再结合电池总反应式推断正极反应</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6" name="顿有所悟.eps" descr="id:2147488558;FounderCES"/>
          <p:cNvPicPr/>
          <p:nvPr/>
        </p:nvPicPr>
        <p:blipFill>
          <a:blip r:embed="rId1"/>
          <a:stretch>
            <a:fillRect/>
          </a:stretch>
        </p:blipFill>
        <p:spPr>
          <a:xfrm>
            <a:off x="550590" y="836712"/>
            <a:ext cx="1667510" cy="36576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8220;FounderCES"/>
          <p:cNvPicPr/>
          <p:nvPr/>
        </p:nvPicPr>
        <p:blipFill>
          <a:blip r:embed="rId1"/>
          <a:stretch>
            <a:fillRect/>
          </a:stretch>
        </p:blipFill>
        <p:spPr>
          <a:xfrm>
            <a:off x="461330" y="900094"/>
            <a:ext cx="1504950" cy="399415"/>
          </a:xfrm>
          <a:prstGeom prst="rect">
            <a:avLst/>
          </a:prstGeom>
        </p:spPr>
      </p:pic>
      <p:sp>
        <p:nvSpPr>
          <p:cNvPr id="9" name="内容占位符 8"/>
          <p:cNvSpPr>
            <a:spLocks noGrp="1"/>
          </p:cNvSpPr>
          <p:nvPr>
            <p:ph idx="1"/>
          </p:nvPr>
        </p:nvSpPr>
        <p:spPr>
          <a:xfrm>
            <a:off x="360854" y="821190"/>
            <a:ext cx="11485848" cy="3346237"/>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原电池</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的形成条件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金属活动性不同的两种金属电极材料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或金属与导电非金属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燃料电池除外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电解质溶液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或熔融状态的电解质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闭合回路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能自发进行的氧化还原反应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3.eps" descr="id:2147488255;FounderCES"/>
          <p:cNvPicPr/>
          <p:nvPr/>
        </p:nvPicPr>
        <p:blipFill>
          <a:blip r:embed="rId1"/>
          <a:stretch>
            <a:fillRect/>
          </a:stretch>
        </p:blipFill>
        <p:spPr>
          <a:xfrm>
            <a:off x="406574" y="908720"/>
            <a:ext cx="1390650" cy="369570"/>
          </a:xfrm>
          <a:prstGeom prst="rect">
            <a:avLst/>
          </a:prstGeom>
        </p:spPr>
      </p:pic>
      <p:sp>
        <p:nvSpPr>
          <p:cNvPr id="6" name="内容占位符 5"/>
          <p:cNvSpPr>
            <a:spLocks noGrp="1"/>
          </p:cNvSpPr>
          <p:nvPr>
            <p:ph idx="1"/>
          </p:nvPr>
        </p:nvSpPr>
        <p:spPr>
          <a:xfrm>
            <a:off x="360854" y="692696"/>
            <a:ext cx="11485848" cy="5562228"/>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原电池</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原理的应用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比较金属活动性强弱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两种金属分别作原电池的两极时，一般相对活泼的金属作负极，相对不活泼的金属作正极。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设计制作原电池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）将已知的氧化还原反应拆分为两个半反应，即氧化反应和还原反应；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）根据原电池的电极反应特点，结合两个半反应找出正、负极材料及电解质溶液（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负极材料一般是失电子的物质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正极选用比负极相对不活泼的金属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也可以是石墨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）按要求画出原电池装置图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4454233"/>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金属腐蚀的防护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待保护金属作原电池的正极而得到保护。例如船体是钢铁材料，铁在海水中易被腐蚀，在船体外壳上焊接比铁活泼的金属，如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，则构成以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为电极的原电池，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作负极被消耗，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得到保护。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加快氧化还原反应的速率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一个自发进行的氧化还原反应，当存在原电池反应时，反应速率会加快。如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与稀硫酸反应时加入少量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溶液，会在锌表面形成无数微小的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原电池，从而使产生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的速率加快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4.eps" descr="id:2147488269;FounderCES"/>
          <p:cNvPicPr/>
          <p:nvPr/>
        </p:nvPicPr>
        <p:blipFill>
          <a:blip r:embed="rId1"/>
          <a:stretch>
            <a:fillRect/>
          </a:stretch>
        </p:blipFill>
        <p:spPr>
          <a:xfrm>
            <a:off x="478582" y="908720"/>
            <a:ext cx="1314450" cy="349250"/>
          </a:xfrm>
          <a:prstGeom prst="rect">
            <a:avLst/>
          </a:prstGeom>
        </p:spPr>
      </p:pic>
      <p:sp>
        <p:nvSpPr>
          <p:cNvPr id="5" name="内容占位符 4"/>
          <p:cNvSpPr>
            <a:spLocks noGrp="1"/>
          </p:cNvSpPr>
          <p:nvPr>
            <p:ph idx="1"/>
          </p:nvPr>
        </p:nvSpPr>
        <p:spPr>
          <a:xfrm>
            <a:off x="360854" y="764704"/>
            <a:ext cx="11485848" cy="1754326"/>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不同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类型的电池的特点对比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化学电源可分为一次电池、二次电池和燃料电池。一次电池用过之后不能复原，二次电池充电后能继续使用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graphicFrame>
        <p:nvGraphicFramePr>
          <p:cNvPr id="6" name="表格 5"/>
          <p:cNvGraphicFramePr>
            <a:graphicFrameLocks noGrp="1"/>
          </p:cNvGraphicFramePr>
          <p:nvPr/>
        </p:nvGraphicFramePr>
        <p:xfrm>
          <a:off x="406574" y="2492896"/>
          <a:ext cx="11244366" cy="3803904"/>
        </p:xfrm>
        <a:graphic>
          <a:graphicData uri="http://schemas.openxmlformats.org/drawingml/2006/table">
            <a:tbl>
              <a:tblPr firstRow="1" firstCol="1" bandRow="1"/>
              <a:tblGrid>
                <a:gridCol w="949200"/>
                <a:gridCol w="3066645"/>
                <a:gridCol w="3358706"/>
                <a:gridCol w="3869815"/>
              </a:tblGrid>
              <a:tr h="471303">
                <a:tc>
                  <a:txBody>
                    <a:bodyPr/>
                    <a:lstStyle/>
                    <a:p>
                      <a:pPr algn="ctr" hangingPunct="0">
                        <a:lnSpc>
                          <a:spcPct val="13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94106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干电池</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一次电池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可充电</a:t>
                      </a:r>
                      <a:r>
                        <a:rPr lang="zh-CN" sz="2400" b="1" spc="-100" baseline="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电池</a:t>
                      </a:r>
                      <a:r>
                        <a:rPr lang="zh-CN" sz="2400" b="1" spc="-100" baseline="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二次电池</a:t>
                      </a:r>
                      <a:r>
                        <a:rPr lang="zh-CN" sz="24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燃料电池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6254">
                <a:tc>
                  <a:txBody>
                    <a:bodyPr/>
                    <a:lstStyle/>
                    <a:p>
                      <a:pPr algn="ctr" hangingPunct="0">
                        <a:lnSpc>
                          <a:spcPct val="13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活性物质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发生氧化还原反应的物质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消耗到一定程度后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不能再使用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594106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放电后可充电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使活性物质获得再生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tabLst>
                          <a:tab pos="594106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可以多次充放电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重复使用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594106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电极本身不包含活性物质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tabLst>
                          <a:tab pos="594106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工作时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燃料和氧化剂连续地由外部提供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在电极上不断反应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生成物不断排出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54691">
                <a:tc>
                  <a:txBody>
                    <a:bodyPr/>
                    <a:lstStyle/>
                    <a:p>
                      <a:pPr algn="ctr" hangingPunct="0">
                        <a:lnSpc>
                          <a:spcPct val="13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普通锌锰电池、碱性锌锰电池、银锌纽扣电池等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铅蓄电池、锂离子电池、镍氢电池等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氢氧燃料电池、甲烷燃料电池、甲醇燃料电池等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612140"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原电池</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与电解池的判断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）若无外接电源，可能是原电池，可根据原电池的构成条件判定；若有外接直流电源，两极插入电解质溶液（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或熔融状态的电解质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）中形成闭合回路，则是电解池。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）若是多个装置串联且无外加电源，则其中只有一个是原电池，其余为电解池。一般情况下，电极的金属活动性相差最大的装置为原电池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5.eps" descr="id:2147488594;FounderCES"/>
          <p:cNvPicPr/>
          <p:nvPr/>
        </p:nvPicPr>
        <p:blipFill>
          <a:blip r:embed="rId1"/>
          <a:stretch>
            <a:fillRect/>
          </a:stretch>
        </p:blipFill>
        <p:spPr>
          <a:xfrm>
            <a:off x="550590" y="908720"/>
            <a:ext cx="1381125" cy="367030"/>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6582</Words>
  <Application>WPS 演示</Application>
  <PresentationFormat>自定义</PresentationFormat>
  <Paragraphs>269</Paragraphs>
  <Slides>34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34</vt:i4>
      </vt:variant>
    </vt:vector>
  </HeadingPairs>
  <TitlesOfParts>
    <vt:vector size="47" baseType="lpstr">
      <vt:lpstr>Arial</vt:lpstr>
      <vt:lpstr>宋体</vt:lpstr>
      <vt:lpstr>Wingdings</vt:lpstr>
      <vt:lpstr>Times New Roman</vt:lpstr>
      <vt:lpstr>楷体</vt:lpstr>
      <vt:lpstr>微软雅黑</vt:lpstr>
      <vt:lpstr>黑体</vt:lpstr>
      <vt:lpstr>仿宋</vt:lpstr>
      <vt:lpstr>Arial Unicode MS</vt:lpstr>
      <vt:lpstr>Calibri</vt:lpstr>
      <vt:lpstr>Cambria Math</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410</cp:revision>
  <dcterms:created xsi:type="dcterms:W3CDTF">2020-11-06T05:24:00Z</dcterms:created>
  <dcterms:modified xsi:type="dcterms:W3CDTF">2025-10-22T02:34:35Z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D838D3857E51460C86274134C1455E83_12</vt:lpwstr>
  </property>
</Properties>
</file>